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57" r:id="rId3"/>
    <p:sldId id="396" r:id="rId4"/>
    <p:sldId id="393" r:id="rId5"/>
    <p:sldId id="370" r:id="rId6"/>
    <p:sldId id="350" r:id="rId7"/>
    <p:sldId id="397" r:id="rId8"/>
    <p:sldId id="315" r:id="rId9"/>
    <p:sldId id="378" r:id="rId10"/>
    <p:sldId id="394" r:id="rId11"/>
    <p:sldId id="379" r:id="rId12"/>
    <p:sldId id="351" r:id="rId13"/>
    <p:sldId id="362" r:id="rId14"/>
    <p:sldId id="352" r:id="rId15"/>
    <p:sldId id="316" r:id="rId16"/>
    <p:sldId id="353" r:id="rId17"/>
    <p:sldId id="395" r:id="rId18"/>
    <p:sldId id="354" r:id="rId19"/>
    <p:sldId id="355" r:id="rId20"/>
    <p:sldId id="382" r:id="rId21"/>
    <p:sldId id="384" r:id="rId22"/>
    <p:sldId id="361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789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38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94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37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98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549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8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19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4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8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F51B6-8ED7-4731-9F8A-803721F11950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5050E-5B14-4A51-8874-D6A1FFF3A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492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tmp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79E3BF-905D-4761-A225-E1D43CF64D95}"/>
              </a:ext>
            </a:extLst>
          </p:cNvPr>
          <p:cNvSpPr/>
          <p:nvPr/>
        </p:nvSpPr>
        <p:spPr>
          <a:xfrm>
            <a:off x="265814" y="898711"/>
            <a:ext cx="850604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The module: Mechanism of Disease</a:t>
            </a:r>
          </a:p>
          <a:p>
            <a:endParaRPr lang="en-US" sz="3200" b="1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en-US" sz="32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Session 6 / Lectures 2</a:t>
            </a:r>
            <a:endParaRPr lang="en-GB" sz="3200" b="1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BFA5F5C-7657-4034-95A4-D6557FC7F8F4}"/>
              </a:ext>
            </a:extLst>
          </p:cNvPr>
          <p:cNvSpPr/>
          <p:nvPr/>
        </p:nvSpPr>
        <p:spPr>
          <a:xfrm>
            <a:off x="805092" y="2627985"/>
            <a:ext cx="779280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Haemostasis and Thrombosis (II)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2D11C7-5654-4165-8FC1-806EAD160B83}"/>
              </a:ext>
            </a:extLst>
          </p:cNvPr>
          <p:cNvSpPr txBox="1"/>
          <p:nvPr/>
        </p:nvSpPr>
        <p:spPr>
          <a:xfrm>
            <a:off x="393582" y="3429000"/>
            <a:ext cx="47118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rgbClr val="0070C0"/>
                </a:solidFill>
              </a:rPr>
              <a:t>Module staff: Session 6</a:t>
            </a:r>
          </a:p>
          <a:p>
            <a:r>
              <a:rPr lang="en-GB" i="1" dirty="0">
                <a:solidFill>
                  <a:srgbClr val="0070C0"/>
                </a:solidFill>
              </a:rPr>
              <a:t>			</a:t>
            </a:r>
            <a:r>
              <a:rPr lang="en-GB" i="1" dirty="0" err="1">
                <a:solidFill>
                  <a:srgbClr val="0070C0"/>
                </a:solidFill>
              </a:rPr>
              <a:t>Dr.</a:t>
            </a:r>
            <a:r>
              <a:rPr lang="en-GB" i="1" dirty="0">
                <a:solidFill>
                  <a:srgbClr val="0070C0"/>
                </a:solidFill>
              </a:rPr>
              <a:t> </a:t>
            </a:r>
            <a:r>
              <a:rPr lang="en-GB" i="1" dirty="0" err="1">
                <a:solidFill>
                  <a:srgbClr val="0070C0"/>
                </a:solidFill>
              </a:rPr>
              <a:t>Sadiq</a:t>
            </a:r>
            <a:r>
              <a:rPr lang="en-GB" i="1" dirty="0">
                <a:solidFill>
                  <a:srgbClr val="0070C0"/>
                </a:solidFill>
              </a:rPr>
              <a:t> K. Ali  (Module leader)</a:t>
            </a:r>
          </a:p>
          <a:p>
            <a:r>
              <a:rPr lang="en-GB" i="1" dirty="0">
                <a:solidFill>
                  <a:srgbClr val="0070C0"/>
                </a:solidFill>
              </a:rPr>
              <a:t>			</a:t>
            </a:r>
            <a:r>
              <a:rPr lang="en-GB" i="1" dirty="0" err="1">
                <a:solidFill>
                  <a:srgbClr val="FF0000"/>
                </a:solidFill>
              </a:rPr>
              <a:t>Dr.</a:t>
            </a:r>
            <a:r>
              <a:rPr lang="en-GB" i="1" dirty="0">
                <a:solidFill>
                  <a:srgbClr val="FF0000"/>
                </a:solidFill>
              </a:rPr>
              <a:t> Ihsan </a:t>
            </a:r>
            <a:r>
              <a:rPr lang="en-GB" i="1" dirty="0" err="1">
                <a:solidFill>
                  <a:srgbClr val="FF0000"/>
                </a:solidFill>
              </a:rPr>
              <a:t>Mardan</a:t>
            </a:r>
            <a:r>
              <a:rPr lang="en-GB" i="1" dirty="0">
                <a:solidFill>
                  <a:srgbClr val="FF0000"/>
                </a:solidFill>
              </a:rPr>
              <a:t> </a:t>
            </a:r>
          </a:p>
          <a:p>
            <a:r>
              <a:rPr lang="en-GB" i="1" dirty="0">
                <a:solidFill>
                  <a:srgbClr val="0070C0"/>
                </a:solidFill>
              </a:rPr>
              <a:t>			</a:t>
            </a:r>
            <a:r>
              <a:rPr lang="en-GB" i="1" dirty="0" err="1">
                <a:solidFill>
                  <a:srgbClr val="0070C0"/>
                </a:solidFill>
              </a:rPr>
              <a:t>Dr.</a:t>
            </a:r>
            <a:r>
              <a:rPr lang="en-GB" i="1" dirty="0">
                <a:solidFill>
                  <a:srgbClr val="0070C0"/>
                </a:solidFill>
              </a:rPr>
              <a:t> Iman Abdul-</a:t>
            </a:r>
            <a:r>
              <a:rPr lang="en-GB" i="1" dirty="0" err="1">
                <a:solidFill>
                  <a:srgbClr val="0070C0"/>
                </a:solidFill>
              </a:rPr>
              <a:t>Hadi</a:t>
            </a:r>
            <a:r>
              <a:rPr lang="en-GB" i="1" dirty="0">
                <a:solidFill>
                  <a:srgbClr val="0070C0"/>
                </a:solidFill>
              </a:rPr>
              <a:t>					</a:t>
            </a:r>
            <a:r>
              <a:rPr lang="en-GB" i="1" dirty="0" err="1">
                <a:solidFill>
                  <a:srgbClr val="0070C0"/>
                </a:solidFill>
              </a:rPr>
              <a:t>Dr.</a:t>
            </a:r>
            <a:r>
              <a:rPr lang="en-GB" i="1" dirty="0">
                <a:solidFill>
                  <a:srgbClr val="0070C0"/>
                </a:solidFill>
              </a:rPr>
              <a:t> </a:t>
            </a:r>
            <a:r>
              <a:rPr lang="en-GB" i="1" dirty="0" err="1">
                <a:solidFill>
                  <a:srgbClr val="0070C0"/>
                </a:solidFill>
              </a:rPr>
              <a:t>Ghada</a:t>
            </a:r>
            <a:r>
              <a:rPr lang="en-GB" i="1" dirty="0">
                <a:solidFill>
                  <a:srgbClr val="0070C0"/>
                </a:solidFill>
              </a:rPr>
              <a:t> Lateef</a:t>
            </a:r>
          </a:p>
          <a:p>
            <a:r>
              <a:rPr lang="en-GB" i="1" dirty="0">
                <a:solidFill>
                  <a:srgbClr val="0070C0"/>
                </a:solidFill>
              </a:rPr>
              <a:t>			</a:t>
            </a:r>
            <a:r>
              <a:rPr lang="en-GB" i="1" dirty="0" err="1">
                <a:solidFill>
                  <a:srgbClr val="0070C0"/>
                </a:solidFill>
              </a:rPr>
              <a:t>Dr.</a:t>
            </a:r>
            <a:r>
              <a:rPr lang="en-GB" i="1" dirty="0">
                <a:solidFill>
                  <a:srgbClr val="0070C0"/>
                </a:solidFill>
              </a:rPr>
              <a:t> </a:t>
            </a:r>
            <a:r>
              <a:rPr lang="en-GB" i="1" dirty="0" err="1">
                <a:solidFill>
                  <a:srgbClr val="0070C0"/>
                </a:solidFill>
              </a:rPr>
              <a:t>Wasan</a:t>
            </a:r>
            <a:r>
              <a:rPr lang="en-GB" i="1" dirty="0">
                <a:solidFill>
                  <a:srgbClr val="0070C0"/>
                </a:solidFill>
              </a:rPr>
              <a:t> Mansur</a:t>
            </a:r>
          </a:p>
          <a:p>
            <a:r>
              <a:rPr lang="en-GB" i="1" dirty="0">
                <a:solidFill>
                  <a:srgbClr val="0070C0"/>
                </a:solidFill>
              </a:rPr>
              <a:t>			</a:t>
            </a:r>
            <a:r>
              <a:rPr lang="en-GB" i="1" dirty="0" err="1">
                <a:solidFill>
                  <a:srgbClr val="0070C0"/>
                </a:solidFill>
              </a:rPr>
              <a:t>Dr.</a:t>
            </a:r>
            <a:r>
              <a:rPr lang="en-GB" i="1" dirty="0">
                <a:solidFill>
                  <a:srgbClr val="0070C0"/>
                </a:solidFill>
              </a:rPr>
              <a:t> </a:t>
            </a:r>
            <a:r>
              <a:rPr lang="en-GB" i="1" dirty="0" err="1">
                <a:solidFill>
                  <a:srgbClr val="0070C0"/>
                </a:solidFill>
              </a:rPr>
              <a:t>Safa</a:t>
            </a:r>
            <a:r>
              <a:rPr lang="en-GB" i="1" dirty="0">
                <a:solidFill>
                  <a:srgbClr val="0070C0"/>
                </a:solidFill>
              </a:rPr>
              <a:t> Asaad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19876" y="6166127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/>
              <a:t>Robbin’s</a:t>
            </a:r>
            <a:r>
              <a:rPr lang="en-US" dirty="0"/>
              <a:t> Basic pathology 9</a:t>
            </a:r>
            <a:r>
              <a:rPr lang="en-US" baseline="30000" dirty="0"/>
              <a:t>th </a:t>
            </a:r>
            <a:r>
              <a:rPr lang="en-US" dirty="0"/>
              <a:t>edition</a:t>
            </a:r>
          </a:p>
          <a:p>
            <a:r>
              <a:rPr lang="pt-BR" dirty="0"/>
              <a:t>Hoffbrands Essential Haematology 7</a:t>
            </a:r>
            <a:r>
              <a:rPr lang="pt-BR" baseline="30000" dirty="0"/>
              <a:t>th</a:t>
            </a:r>
            <a:r>
              <a:rPr lang="pt-BR" dirty="0"/>
              <a:t> edition</a:t>
            </a:r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Subtitle 4"/>
          <p:cNvSpPr txBox="1">
            <a:spLocks/>
          </p:cNvSpPr>
          <p:nvPr/>
        </p:nvSpPr>
        <p:spPr>
          <a:xfrm>
            <a:off x="5105400" y="68174"/>
            <a:ext cx="3886200" cy="636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>
                <a:solidFill>
                  <a:srgbClr val="002060"/>
                </a:solidFill>
                <a:latin typeface="Berlin Sans FB Demi" panose="020E0802020502020306" pitchFamily="34" charset="0"/>
              </a:rPr>
              <a:t>and Scientific Research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3905" y="22819"/>
            <a:ext cx="896190" cy="681455"/>
          </a:xfrm>
          <a:prstGeom prst="rect">
            <a:avLst/>
          </a:prstGeom>
        </p:spPr>
      </p:pic>
      <p:sp>
        <p:nvSpPr>
          <p:cNvPr id="17" name="Subtitle 4"/>
          <p:cNvSpPr txBox="1">
            <a:spLocks/>
          </p:cNvSpPr>
          <p:nvPr/>
        </p:nvSpPr>
        <p:spPr>
          <a:xfrm>
            <a:off x="152400" y="68174"/>
            <a:ext cx="3886200" cy="5806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medical college</a:t>
            </a:r>
          </a:p>
        </p:txBody>
      </p:sp>
    </p:spTree>
    <p:extLst>
      <p:ext uri="{BB962C8B-B14F-4D97-AF65-F5344CB8AC3E}">
        <p14:creationId xmlns:p14="http://schemas.microsoft.com/office/powerpoint/2010/main" val="2367309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3200" y="121662"/>
            <a:ext cx="8686799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en-GB" sz="3200" b="1" dirty="0">
                <a:solidFill>
                  <a:srgbClr val="FF0000"/>
                </a:solidFill>
              </a:rPr>
              <a:t>4- ANTI-COAGULANT THERAPY</a:t>
            </a:r>
          </a:p>
          <a:p>
            <a:pPr algn="just" defTabSz="914400">
              <a:spcBef>
                <a:spcPts val="600"/>
              </a:spcBef>
              <a:spcAft>
                <a:spcPts val="1200"/>
              </a:spcAft>
              <a:buClr>
                <a:srgbClr val="727CA3"/>
              </a:buClr>
              <a:buSzPct val="76000"/>
            </a:pPr>
            <a:r>
              <a:rPr lang="en-GB" sz="3200" b="1" dirty="0">
                <a:solidFill>
                  <a:prstClr val="black"/>
                </a:solidFill>
              </a:rPr>
              <a:t>Prophylaxis in general:  </a:t>
            </a:r>
            <a:r>
              <a:rPr lang="en-US" sz="2400" b="1" i="1" kern="0" dirty="0" err="1">
                <a:solidFill>
                  <a:srgbClr val="FF0000"/>
                </a:solidFill>
              </a:rPr>
              <a:t>cont</a:t>
            </a:r>
            <a:r>
              <a:rPr lang="en-US" sz="2400" b="1" i="1" kern="0" dirty="0">
                <a:solidFill>
                  <a:srgbClr val="FF0000"/>
                </a:solidFill>
              </a:rPr>
              <a:t>…</a:t>
            </a:r>
            <a:endParaRPr lang="en-GB" sz="2400" b="1" dirty="0">
              <a:solidFill>
                <a:prstClr val="black"/>
              </a:solidFill>
            </a:endParaRPr>
          </a:p>
          <a:p>
            <a:pPr marL="274320" indent="-274320" algn="just" defTabSz="914400">
              <a:spcBef>
                <a:spcPts val="600"/>
              </a:spcBef>
              <a:spcAft>
                <a:spcPts val="12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dirty="0"/>
              <a:t>Following an episode of venous thrombosis, patients are </a:t>
            </a:r>
            <a:r>
              <a:rPr lang="en-US" sz="2800" i="1" dirty="0"/>
              <a:t>40 times more </a:t>
            </a:r>
            <a:r>
              <a:rPr lang="en-US" sz="2800" dirty="0"/>
              <a:t>likely to suffer an event in the future than patients who have not previously suffered from venous thrombosis.</a:t>
            </a:r>
          </a:p>
          <a:p>
            <a:pPr marL="274320" indent="-274320" algn="just" defTabSz="914400">
              <a:spcBef>
                <a:spcPts val="600"/>
              </a:spcBef>
              <a:spcAft>
                <a:spcPts val="12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dirty="0">
                <a:solidFill>
                  <a:prstClr val="black"/>
                </a:solidFill>
              </a:rPr>
              <a:t>Patients with VTE </a:t>
            </a:r>
            <a:r>
              <a:rPr lang="en-US" sz="2800" dirty="0"/>
              <a:t>provoked by </a:t>
            </a:r>
            <a:r>
              <a:rPr lang="en-US" sz="2800" dirty="0">
                <a:solidFill>
                  <a:srgbClr val="FF0000"/>
                </a:solidFill>
              </a:rPr>
              <a:t>surgery</a:t>
            </a:r>
            <a:r>
              <a:rPr lang="en-US" sz="2800" dirty="0">
                <a:solidFill>
                  <a:prstClr val="black"/>
                </a:solidFill>
              </a:rPr>
              <a:t> have an annualized recurrence rate of </a:t>
            </a:r>
            <a:r>
              <a:rPr lang="en-US" sz="2800" dirty="0">
                <a:solidFill>
                  <a:srgbClr val="FF0000"/>
                </a:solidFill>
              </a:rPr>
              <a:t>&lt;1%</a:t>
            </a:r>
            <a:r>
              <a:rPr lang="en-US" sz="2800" dirty="0">
                <a:solidFill>
                  <a:prstClr val="black"/>
                </a:solidFill>
              </a:rPr>
              <a:t>. Patients with VTE provoked by a </a:t>
            </a:r>
            <a:r>
              <a:rPr lang="en-US" sz="2800" dirty="0">
                <a:solidFill>
                  <a:srgbClr val="FF0000"/>
                </a:solidFill>
              </a:rPr>
              <a:t>non-surgical</a:t>
            </a:r>
            <a:r>
              <a:rPr lang="en-US" sz="2800" dirty="0">
                <a:solidFill>
                  <a:prstClr val="black"/>
                </a:solidFill>
              </a:rPr>
              <a:t> factor have an annualized risk of </a:t>
            </a:r>
            <a:r>
              <a:rPr lang="en-US" sz="2800" dirty="0">
                <a:solidFill>
                  <a:srgbClr val="FF0000"/>
                </a:solidFill>
              </a:rPr>
              <a:t>4%</a:t>
            </a:r>
            <a:r>
              <a:rPr lang="en-US" sz="2800" dirty="0">
                <a:solidFill>
                  <a:prstClr val="black"/>
                </a:solidFill>
              </a:rPr>
              <a:t> and patients with </a:t>
            </a:r>
            <a:r>
              <a:rPr lang="en-US" sz="2800" dirty="0">
                <a:solidFill>
                  <a:srgbClr val="FF0000"/>
                </a:solidFill>
              </a:rPr>
              <a:t>unprovoked</a:t>
            </a:r>
            <a:r>
              <a:rPr lang="en-US" sz="2800" dirty="0">
                <a:solidFill>
                  <a:prstClr val="black"/>
                </a:solidFill>
              </a:rPr>
              <a:t> VTE have an annualized event rate of </a:t>
            </a:r>
            <a:r>
              <a:rPr lang="en-US" sz="2800" dirty="0">
                <a:solidFill>
                  <a:srgbClr val="FF0000"/>
                </a:solidFill>
              </a:rPr>
              <a:t>7%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10670" y="0"/>
            <a:ext cx="63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LO:4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49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B0786BB-3B42-4BE0-AB1C-3306D81033B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0119" y="978195"/>
            <a:ext cx="8745281" cy="41907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C50D66-5888-40CC-AACD-389D68FFFE68}"/>
              </a:ext>
            </a:extLst>
          </p:cNvPr>
          <p:cNvSpPr txBox="1"/>
          <p:nvPr/>
        </p:nvSpPr>
        <p:spPr>
          <a:xfrm>
            <a:off x="170119" y="85417"/>
            <a:ext cx="5911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Suggested duration of anticoagulation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10670" y="0"/>
            <a:ext cx="63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LO:4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343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3200" y="121662"/>
            <a:ext cx="8686799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en-GB" sz="3200" b="1" dirty="0">
                <a:solidFill>
                  <a:srgbClr val="FF0000"/>
                </a:solidFill>
              </a:rPr>
              <a:t>5- Other disorders of coagulation </a:t>
            </a:r>
          </a:p>
          <a:p>
            <a:pPr lvl="0" algn="just" defTabSz="914400">
              <a:spcBef>
                <a:spcPts val="600"/>
              </a:spcBef>
              <a:spcAft>
                <a:spcPts val="1200"/>
              </a:spcAft>
              <a:buClr>
                <a:srgbClr val="727CA3"/>
              </a:buClr>
              <a:buSzPct val="76000"/>
            </a:pPr>
            <a:r>
              <a:rPr lang="en-GB" sz="3200" b="1" dirty="0">
                <a:solidFill>
                  <a:prstClr val="black"/>
                </a:solidFill>
              </a:rPr>
              <a:t>Haemophilia:</a:t>
            </a:r>
          </a:p>
          <a:p>
            <a:pPr marL="274320" lvl="0" indent="-274320" algn="just" defTabSz="914400">
              <a:spcBef>
                <a:spcPts val="600"/>
              </a:spcBef>
              <a:spcAft>
                <a:spcPts val="12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i="1" dirty="0"/>
              <a:t>Haemophilia A (factor VIII deficiency)</a:t>
            </a:r>
            <a:r>
              <a:rPr lang="en-GB" sz="2800" dirty="0"/>
              <a:t>: It is the most common of the hereditary clotting factor deficiencies.</a:t>
            </a:r>
          </a:p>
          <a:p>
            <a:pPr marL="274320" indent="-274320" algn="just" defTabSz="914400">
              <a:spcBef>
                <a:spcPts val="600"/>
              </a:spcBef>
              <a:spcAft>
                <a:spcPts val="12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i="1" dirty="0"/>
              <a:t>Haemophilia B (Christmas disease, factor IX deficiency): </a:t>
            </a:r>
            <a:r>
              <a:rPr lang="en-GB" sz="2800" dirty="0"/>
              <a:t>The incidence is one‐fifth that of haemophilia A.</a:t>
            </a:r>
          </a:p>
          <a:p>
            <a:pPr marL="274320" lvl="0" indent="-274320" algn="just" defTabSz="914400">
              <a:spcBef>
                <a:spcPts val="600"/>
              </a:spcBef>
              <a:spcAft>
                <a:spcPts val="12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dirty="0"/>
              <a:t>The inheritance is sex‐linked but up to one‐third of patients have no family history and these cases result from recent mutation.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10670" y="0"/>
            <a:ext cx="63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LO:5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1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99" y="431799"/>
            <a:ext cx="8839199" cy="5650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3965" y="0"/>
            <a:ext cx="4066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Haemophilia A: clinical severity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10670" y="0"/>
            <a:ext cx="63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LO:5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432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721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3200" y="121662"/>
            <a:ext cx="8686799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en-GB" sz="3200" b="1" dirty="0">
                <a:solidFill>
                  <a:srgbClr val="FF0000"/>
                </a:solidFill>
              </a:rPr>
              <a:t>5- Other disorders of coagulation </a:t>
            </a:r>
          </a:p>
          <a:p>
            <a:pPr algn="just" defTabSz="914400">
              <a:spcBef>
                <a:spcPts val="600"/>
              </a:spcBef>
              <a:spcAft>
                <a:spcPts val="1200"/>
              </a:spcAft>
              <a:buClr>
                <a:srgbClr val="727CA3"/>
              </a:buClr>
              <a:buSzPct val="76000"/>
            </a:pPr>
            <a:r>
              <a:rPr lang="en-GB" sz="3200" b="1" dirty="0">
                <a:solidFill>
                  <a:prstClr val="black"/>
                </a:solidFill>
              </a:rPr>
              <a:t>Haemophilia:  </a:t>
            </a:r>
            <a:r>
              <a:rPr lang="en-US" sz="2400" b="1" i="1" kern="0" dirty="0" err="1">
                <a:solidFill>
                  <a:srgbClr val="FF0000"/>
                </a:solidFill>
              </a:rPr>
              <a:t>cont</a:t>
            </a:r>
            <a:r>
              <a:rPr lang="en-US" sz="2400" b="1" i="1" kern="0" dirty="0">
                <a:solidFill>
                  <a:srgbClr val="FF0000"/>
                </a:solidFill>
              </a:rPr>
              <a:t>…</a:t>
            </a:r>
            <a:endParaRPr lang="en-GB" sz="2400" dirty="0"/>
          </a:p>
          <a:p>
            <a:pPr marL="274320" lvl="0" indent="-274320" algn="just" defTabSz="914400">
              <a:spcBef>
                <a:spcPts val="600"/>
              </a:spcBef>
              <a:spcAft>
                <a:spcPts val="12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dirty="0"/>
              <a:t>The characteristic bleeding pattern of </a:t>
            </a:r>
            <a:r>
              <a:rPr lang="en-GB" sz="2800" dirty="0"/>
              <a:t>haemophilia</a:t>
            </a:r>
            <a:r>
              <a:rPr lang="en-US" sz="2800" dirty="0"/>
              <a:t>, which is both </a:t>
            </a:r>
            <a:r>
              <a:rPr lang="en-US" sz="2800" i="1" dirty="0"/>
              <a:t>delayed after trauma</a:t>
            </a:r>
            <a:r>
              <a:rPr lang="en-US" sz="2800" dirty="0"/>
              <a:t> and much </a:t>
            </a:r>
            <a:r>
              <a:rPr lang="en-US" sz="2800" i="1" dirty="0"/>
              <a:t>prolonged</a:t>
            </a:r>
            <a:r>
              <a:rPr lang="en-US" sz="2800" dirty="0"/>
              <a:t>.</a:t>
            </a:r>
          </a:p>
          <a:p>
            <a:pPr marL="274320" lvl="0" indent="-274320" algn="just" defTabSz="914400">
              <a:spcBef>
                <a:spcPts val="600"/>
              </a:spcBef>
              <a:spcAft>
                <a:spcPts val="12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dirty="0"/>
              <a:t>Replacement by intravenous infusion of the deficient factor can normalize the </a:t>
            </a:r>
            <a:r>
              <a:rPr lang="en-GB" sz="2800" dirty="0"/>
              <a:t>haemostatic</a:t>
            </a:r>
            <a:r>
              <a:rPr lang="en-US" sz="2800" dirty="0"/>
              <a:t> mechanism.</a:t>
            </a:r>
          </a:p>
          <a:p>
            <a:pPr marL="274320" indent="-274320" algn="just" defTabSz="914400">
              <a:spcBef>
                <a:spcPts val="600"/>
              </a:spcBef>
              <a:spcAft>
                <a:spcPts val="12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dirty="0"/>
              <a:t>Recurrent painful </a:t>
            </a:r>
            <a:r>
              <a:rPr lang="en-GB" sz="2800" dirty="0" err="1"/>
              <a:t>haemarthroses</a:t>
            </a:r>
            <a:r>
              <a:rPr lang="en-GB" sz="2800" dirty="0"/>
              <a:t> and muscle haematomas dominate the clinical course of severely affected patients and, if inadequately treated, lead to progressive joint deformity and disability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10670" y="0"/>
            <a:ext cx="63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LO:5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1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/>
              <a:t>                               Haemophilia</a:t>
            </a:r>
            <a:r>
              <a:rPr lang="en-US" dirty="0"/>
              <a:t> A showing severe disability of the left Knee   </a:t>
            </a:r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7306" y="107156"/>
            <a:ext cx="6958013" cy="597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510670" y="0"/>
            <a:ext cx="63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LO:5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297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3200" y="121662"/>
            <a:ext cx="8686799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en-GB" sz="3200" b="1" dirty="0">
                <a:solidFill>
                  <a:srgbClr val="FF0000"/>
                </a:solidFill>
              </a:rPr>
              <a:t>5- Other disorders of coagulation </a:t>
            </a:r>
          </a:p>
          <a:p>
            <a:pPr algn="just"/>
            <a:r>
              <a:rPr lang="en-GB" sz="3200" b="1" dirty="0"/>
              <a:t>Disseminated intravascular coagulation:</a:t>
            </a:r>
            <a:endParaRPr lang="en-GB" sz="2800" dirty="0"/>
          </a:p>
          <a:p>
            <a:pPr marL="274320" indent="-274320" algn="just" defTabSz="914400">
              <a:lnSpc>
                <a:spcPct val="150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i="1" dirty="0">
                <a:solidFill>
                  <a:srgbClr val="FF0000"/>
                </a:solidFill>
              </a:rPr>
              <a:t>Widespread inappropriate intravascular deposition of fibrin with consumption of coagulation factors and platelets</a:t>
            </a:r>
            <a:r>
              <a:rPr lang="en-GB" sz="2800" i="1" dirty="0"/>
              <a:t> </a:t>
            </a:r>
            <a:r>
              <a:rPr lang="en-GB" sz="2800" dirty="0"/>
              <a:t>occurs as a consequence of many disorders that release </a:t>
            </a:r>
            <a:r>
              <a:rPr lang="en-GB" sz="2800" dirty="0" err="1"/>
              <a:t>procoagulant</a:t>
            </a:r>
            <a:r>
              <a:rPr lang="en-GB" sz="2800" dirty="0"/>
              <a:t> material into the circulation or cause widespread endothelial damage or platelet aggregation.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10670" y="0"/>
            <a:ext cx="63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LO:5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1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3200" y="121662"/>
            <a:ext cx="8686799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en-GB" sz="3200" b="1" dirty="0">
                <a:solidFill>
                  <a:srgbClr val="FF0000"/>
                </a:solidFill>
              </a:rPr>
              <a:t>5- Other disorders of coagulation </a:t>
            </a:r>
          </a:p>
          <a:p>
            <a:pPr algn="just"/>
            <a:r>
              <a:rPr lang="en-GB" sz="3200" b="1" dirty="0"/>
              <a:t>Disseminated intravascular coagulation:  </a:t>
            </a:r>
            <a:r>
              <a:rPr lang="en-US" sz="2400" b="1" i="1" kern="0" dirty="0" err="1">
                <a:solidFill>
                  <a:srgbClr val="FF0000"/>
                </a:solidFill>
              </a:rPr>
              <a:t>cont</a:t>
            </a:r>
            <a:r>
              <a:rPr lang="en-US" sz="2400" b="1" i="1" kern="0" dirty="0">
                <a:solidFill>
                  <a:srgbClr val="FF0000"/>
                </a:solidFill>
              </a:rPr>
              <a:t>…</a:t>
            </a:r>
            <a:endParaRPr lang="en-GB" sz="2400" dirty="0"/>
          </a:p>
          <a:p>
            <a:pPr marL="274320" indent="-274320" algn="just" defTabSz="914400">
              <a:lnSpc>
                <a:spcPct val="150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dirty="0"/>
              <a:t>It may be associated with a </a:t>
            </a:r>
            <a:r>
              <a:rPr lang="en-GB" sz="2800" i="1" dirty="0"/>
              <a:t>fulminant haemorrhagic </a:t>
            </a:r>
            <a:r>
              <a:rPr lang="en-GB" sz="2800" dirty="0"/>
              <a:t>or </a:t>
            </a:r>
            <a:r>
              <a:rPr lang="en-GB" sz="2800" i="1" dirty="0"/>
              <a:t>thrombotic syndrome </a:t>
            </a:r>
            <a:r>
              <a:rPr lang="en-GB" sz="2800" dirty="0"/>
              <a:t>with organ dysfunction or run a less severe and more chronic course. The main clinical presentation is with bleeding but 5–10% of patients manifest thrombotic lesions.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10670" y="0"/>
            <a:ext cx="63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LO:5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80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3200" y="121662"/>
            <a:ext cx="8686799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200" b="1" dirty="0"/>
              <a:t>Disseminated intravascular coagulation:  </a:t>
            </a:r>
            <a:r>
              <a:rPr lang="en-US" sz="2400" b="1" i="1" kern="0" dirty="0" err="1">
                <a:solidFill>
                  <a:srgbClr val="FF0000"/>
                </a:solidFill>
              </a:rPr>
              <a:t>cont</a:t>
            </a:r>
            <a:r>
              <a:rPr lang="en-US" sz="2400" b="1" i="1" kern="0" dirty="0">
                <a:solidFill>
                  <a:srgbClr val="FF0000"/>
                </a:solidFill>
              </a:rPr>
              <a:t>…</a:t>
            </a:r>
            <a:endParaRPr lang="en-GB" sz="2400" dirty="0"/>
          </a:p>
          <a:p>
            <a:pPr marL="274320" indent="-274320" algn="just" defTabSz="91440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dirty="0"/>
              <a:t>The key event underlying DIC is increased activity of thrombin in the circulation that overwhelms its normal rate of removal </a:t>
            </a:r>
            <a:r>
              <a:rPr lang="en-GB" sz="2800" dirty="0"/>
              <a:t>by natural anticoagulants.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5" y="2349500"/>
            <a:ext cx="8586786" cy="303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07181" y="5462120"/>
            <a:ext cx="85653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The pathogenesis of disseminated intravascular coagulation and the changes in clotting factors, platelets and fibrin degradation products (FDPs) that occur in this syndrome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510670" y="0"/>
            <a:ext cx="63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LO:5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180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3200" y="121662"/>
            <a:ext cx="8686799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en-GB" sz="3200" b="1" dirty="0">
                <a:solidFill>
                  <a:srgbClr val="FF0000"/>
                </a:solidFill>
              </a:rPr>
              <a:t>5- Other disorders of coagulation </a:t>
            </a:r>
          </a:p>
          <a:p>
            <a:pPr algn="just"/>
            <a:r>
              <a:rPr lang="en-GB" sz="3200" b="1" dirty="0"/>
              <a:t>Thrombocytopenia:</a:t>
            </a:r>
            <a:endParaRPr lang="en-GB" sz="2800" dirty="0"/>
          </a:p>
          <a:p>
            <a:pPr marL="274320" indent="-274320" algn="just" defTabSz="91440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dirty="0"/>
              <a:t>Thrombocytopenia defines a subnormal number of platelets in the circulating blood.</a:t>
            </a:r>
          </a:p>
          <a:p>
            <a:pPr algn="just" defTabSz="914400">
              <a:spcBef>
                <a:spcPts val="600"/>
              </a:spcBef>
              <a:buClr>
                <a:srgbClr val="727CA3"/>
              </a:buClr>
              <a:buSzPct val="76000"/>
            </a:pPr>
            <a:endParaRPr lang="en-GB" sz="2800" dirty="0"/>
          </a:p>
          <a:p>
            <a:pPr marL="274320" indent="-274320" algn="just" defTabSz="91440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dirty="0"/>
              <a:t>It has a wide range of causes including: </a:t>
            </a:r>
          </a:p>
          <a:p>
            <a:pPr marL="274320" indent="-274320" algn="just" defTabSz="914400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en-GB" sz="2800" dirty="0"/>
              <a:t>(</a:t>
            </a:r>
            <a:r>
              <a:rPr lang="en-GB" sz="2800" dirty="0" err="1"/>
              <a:t>i</a:t>
            </a:r>
            <a:r>
              <a:rPr lang="en-GB" sz="2800" dirty="0"/>
              <a:t>) failure of platelet production from a congenital cause, drugs or viral infection or a general bone marrow failure;</a:t>
            </a:r>
          </a:p>
          <a:p>
            <a:pPr marL="274320" indent="-274320" algn="just" defTabSz="914400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en-GB" sz="2800" dirty="0"/>
              <a:t>(ii) increased consumption of platelets. This may be acute or chronic autoimmune, drug‐induced, caused by disseminated intravascular coagulation or thrombotic thrombocytopenic </a:t>
            </a:r>
            <a:r>
              <a:rPr lang="en-GB" sz="2800" dirty="0" err="1"/>
              <a:t>purpura</a:t>
            </a:r>
            <a:r>
              <a:rPr lang="en-GB" sz="2800" dirty="0"/>
              <a:t>.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10670" y="0"/>
            <a:ext cx="63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LO:5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1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104" y="-62611"/>
            <a:ext cx="907489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Learning objectives: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sz="2800" b="1" dirty="0"/>
              <a:t>Embolism;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GB" sz="2400" b="1" dirty="0"/>
              <a:t>Definition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GB" sz="2400" b="1" dirty="0"/>
              <a:t>Thromboembolism particularly  DVT and pulmonary embolism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GB" sz="2400" b="1" dirty="0"/>
              <a:t>Other types of embolism</a:t>
            </a:r>
          </a:p>
          <a:p>
            <a:pPr marL="971550" lvl="1" indent="-514350">
              <a:buFont typeface="Arial" pitchFamily="34" charset="0"/>
              <a:buChar char="•"/>
            </a:pPr>
            <a:endParaRPr lang="en-GB" sz="2800" b="1" dirty="0"/>
          </a:p>
          <a:p>
            <a:pPr marL="514350" indent="-514350">
              <a:buFont typeface="+mj-lt"/>
              <a:buAutoNum type="arabicPeriod" startAt="4"/>
            </a:pPr>
            <a:r>
              <a:rPr lang="en-GB" sz="2800" b="1" dirty="0"/>
              <a:t>Anti-coagulant therapy;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400" b="1" dirty="0"/>
              <a:t>Heparin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400" b="1" dirty="0"/>
              <a:t>Warfarin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400" b="1" dirty="0"/>
              <a:t>Prophylaxis in general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GB" sz="2400" b="1" dirty="0"/>
          </a:p>
          <a:p>
            <a:pPr marL="514350" indent="-514350">
              <a:buFont typeface="+mj-lt"/>
              <a:buAutoNum type="arabicPeriod" startAt="5"/>
            </a:pPr>
            <a:r>
              <a:rPr lang="en-GB" sz="2800" b="1" dirty="0"/>
              <a:t>Other disorders of coagulation;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400" b="1" dirty="0"/>
              <a:t>Haemophilia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400" b="1" dirty="0"/>
              <a:t>Disseminated intravascular coagulation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400" b="1" dirty="0"/>
              <a:t>Thrombocytopenia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400" b="1" dirty="0"/>
              <a:t>Thrombophilia</a:t>
            </a:r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0669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3200" y="121662"/>
            <a:ext cx="8686799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en-GB" sz="3200" b="1" dirty="0">
                <a:solidFill>
                  <a:srgbClr val="FF0000"/>
                </a:solidFill>
              </a:rPr>
              <a:t>5- Other disorders of coagulation </a:t>
            </a:r>
          </a:p>
          <a:p>
            <a:pPr algn="just"/>
            <a:r>
              <a:rPr lang="en-GB" sz="3200" b="1" dirty="0" err="1"/>
              <a:t>Thrombophilia</a:t>
            </a:r>
            <a:r>
              <a:rPr lang="en-GB" sz="3200" b="1" dirty="0"/>
              <a:t>:</a:t>
            </a:r>
            <a:endParaRPr lang="en-GB" sz="2800" dirty="0"/>
          </a:p>
          <a:p>
            <a:pPr marL="274320" indent="-274320" algn="just" defTabSz="914400">
              <a:lnSpc>
                <a:spcPts val="4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dirty="0"/>
              <a:t>There is no internationally accepted definition of thrombophilia. The term is sometimes used to describe </a:t>
            </a:r>
            <a:r>
              <a:rPr lang="en-US" sz="2800" i="1" dirty="0"/>
              <a:t>disorders of </a:t>
            </a:r>
            <a:r>
              <a:rPr lang="en-GB" sz="2800" i="1" dirty="0"/>
              <a:t>haemostasis</a:t>
            </a:r>
            <a:r>
              <a:rPr lang="en-US" sz="2800" i="1" dirty="0"/>
              <a:t> detected in the laboratory that appear to predispose to venous thrombosis</a:t>
            </a:r>
            <a:r>
              <a:rPr lang="en-US" sz="2800" dirty="0"/>
              <a:t>. </a:t>
            </a:r>
          </a:p>
          <a:p>
            <a:pPr marL="274320" indent="-274320" algn="just" defTabSz="914400">
              <a:lnSpc>
                <a:spcPts val="4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endParaRPr lang="en-US" sz="2800" dirty="0"/>
          </a:p>
          <a:p>
            <a:pPr marL="274320" indent="-274320" algn="just" defTabSz="914400">
              <a:lnSpc>
                <a:spcPts val="4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dirty="0"/>
              <a:t>A clinical definition of heritable thrombophilia describes an inherited tendency for venous thrombosis, i.e. deep vein thrombosis (DVT) with or without associated pulmonary embolus (PE).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10670" y="0"/>
            <a:ext cx="63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LO:5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90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3200" y="121662"/>
            <a:ext cx="8686799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en-GB" sz="3200" b="1" dirty="0">
                <a:solidFill>
                  <a:srgbClr val="FF0000"/>
                </a:solidFill>
              </a:rPr>
              <a:t>5- Other disorders of coagulation </a:t>
            </a:r>
          </a:p>
          <a:p>
            <a:pPr algn="just"/>
            <a:r>
              <a:rPr lang="en-GB" sz="3200" b="1" dirty="0"/>
              <a:t>Thrombophilia:  </a:t>
            </a:r>
            <a:r>
              <a:rPr lang="en-US" sz="2400" b="1" i="1" kern="0" dirty="0" err="1">
                <a:solidFill>
                  <a:srgbClr val="FF0000"/>
                </a:solidFill>
              </a:rPr>
              <a:t>cont</a:t>
            </a:r>
            <a:r>
              <a:rPr lang="en-US" sz="2400" b="1" i="1" kern="0" dirty="0">
                <a:solidFill>
                  <a:srgbClr val="FF0000"/>
                </a:solidFill>
              </a:rPr>
              <a:t>…</a:t>
            </a:r>
            <a:endParaRPr lang="en-GB" sz="2400" b="1" dirty="0"/>
          </a:p>
          <a:p>
            <a:pPr algn="just"/>
            <a:r>
              <a:rPr lang="en-GB" sz="2400" dirty="0"/>
              <a:t>Prevalence of heritable </a:t>
            </a:r>
            <a:r>
              <a:rPr lang="en-GB" sz="2400" dirty="0" err="1"/>
              <a:t>thrombophilias</a:t>
            </a:r>
            <a:r>
              <a:rPr lang="en-GB" sz="2400" dirty="0"/>
              <a:t> shown to be associated with at least a two fold increased risk of venous thrombosis in patients and controls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270" y="2368431"/>
            <a:ext cx="8418430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8510670" y="0"/>
            <a:ext cx="63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LO:5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4" t="5852"/>
          <a:stretch/>
        </p:blipFill>
        <p:spPr>
          <a:xfrm>
            <a:off x="2781709" y="3855264"/>
            <a:ext cx="2006191" cy="421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9083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5A277FF-8333-4EDB-A36B-6E1169ADBB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02" y="669851"/>
            <a:ext cx="8155172" cy="42742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283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" y="181840"/>
            <a:ext cx="8686799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en-GB" sz="3200" b="1" dirty="0">
                <a:solidFill>
                  <a:srgbClr val="FF0000"/>
                </a:solidFill>
              </a:rPr>
              <a:t>4- ANTI-COAGULANT THERAPY</a:t>
            </a:r>
          </a:p>
          <a:p>
            <a:pPr lvl="0" algn="just" defTabSz="914400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en-GB" sz="3200" b="1" dirty="0">
                <a:solidFill>
                  <a:prstClr val="black"/>
                </a:solidFill>
              </a:rPr>
              <a:t>Heparin:</a:t>
            </a:r>
          </a:p>
          <a:p>
            <a:pPr marL="274320" lvl="0" indent="-274320" algn="just" defTabSz="914400">
              <a:spcBef>
                <a:spcPts val="600"/>
              </a:spcBef>
              <a:spcAft>
                <a:spcPts val="12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dirty="0">
                <a:solidFill>
                  <a:prstClr val="black"/>
                </a:solidFill>
              </a:rPr>
              <a:t>Heparin is a glycosaminoglycan carbohydrate that contains variable repeats of a disaccharide unit.</a:t>
            </a:r>
          </a:p>
          <a:p>
            <a:pPr marL="274320" lvl="0" indent="-274320" algn="just" defTabSz="914400">
              <a:spcBef>
                <a:spcPts val="600"/>
              </a:spcBef>
              <a:spcAft>
                <a:spcPts val="12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dirty="0">
                <a:solidFill>
                  <a:prstClr val="black"/>
                </a:solidFill>
              </a:rPr>
              <a:t>It indirectly inhibits the serine protease coagulation factors by enhancing the action of antithrombin</a:t>
            </a:r>
          </a:p>
          <a:p>
            <a:pPr marL="274320" indent="-274320" algn="just" defTabSz="914400">
              <a:spcBef>
                <a:spcPts val="600"/>
              </a:spcBef>
              <a:spcAft>
                <a:spcPts val="12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dirty="0">
                <a:solidFill>
                  <a:prstClr val="black"/>
                </a:solidFill>
              </a:rPr>
              <a:t>Preparations are either unfractionated </a:t>
            </a:r>
            <a:r>
              <a:rPr lang="en-US" sz="2800" dirty="0">
                <a:solidFill>
                  <a:srgbClr val="FF0000"/>
                </a:solidFill>
              </a:rPr>
              <a:t>UFH</a:t>
            </a:r>
            <a:r>
              <a:rPr lang="en-US" sz="2800" dirty="0">
                <a:solidFill>
                  <a:prstClr val="black"/>
                </a:solidFill>
              </a:rPr>
              <a:t>(standard heparin) or fractionated (low‐molecular‐weight heparin [</a:t>
            </a:r>
            <a:r>
              <a:rPr lang="en-US" sz="2800" dirty="0">
                <a:solidFill>
                  <a:srgbClr val="FF0000"/>
                </a:solidFill>
              </a:rPr>
              <a:t>LMWH</a:t>
            </a:r>
            <a:r>
              <a:rPr lang="en-US" sz="2800" dirty="0">
                <a:solidFill>
                  <a:prstClr val="black"/>
                </a:solidFill>
              </a:rPr>
              <a:t>])e.g. </a:t>
            </a:r>
            <a:r>
              <a:rPr lang="en-US" sz="2800" dirty="0" err="1">
                <a:solidFill>
                  <a:prstClr val="black"/>
                </a:solidFill>
              </a:rPr>
              <a:t>dalteparin</a:t>
            </a:r>
            <a:r>
              <a:rPr lang="en-US" sz="2800" dirty="0">
                <a:solidFill>
                  <a:prstClr val="black"/>
                </a:solidFill>
              </a:rPr>
              <a:t>, enoxaparin. LMWH are better able to inhibit factor </a:t>
            </a:r>
            <a:r>
              <a:rPr lang="en-US" sz="2800" dirty="0" err="1">
                <a:solidFill>
                  <a:prstClr val="black"/>
                </a:solidFill>
              </a:rPr>
              <a:t>Xa</a:t>
            </a:r>
            <a:r>
              <a:rPr lang="en-US" sz="2800" dirty="0">
                <a:solidFill>
                  <a:prstClr val="black"/>
                </a:solidFill>
              </a:rPr>
              <a:t> than thrombin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10670" y="0"/>
            <a:ext cx="63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LO:4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744535" y="0"/>
            <a:ext cx="1384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6 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2</a:t>
            </a:r>
          </a:p>
        </p:txBody>
      </p:sp>
    </p:spTree>
    <p:extLst>
      <p:ext uri="{BB962C8B-B14F-4D97-AF65-F5344CB8AC3E}">
        <p14:creationId xmlns:p14="http://schemas.microsoft.com/office/powerpoint/2010/main" val="45436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" y="160217"/>
            <a:ext cx="8686799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en-GB" sz="3200" b="1" dirty="0">
                <a:solidFill>
                  <a:srgbClr val="FF0000"/>
                </a:solidFill>
              </a:rPr>
              <a:t>4- ANTI-COAGULANT THERAPY</a:t>
            </a:r>
          </a:p>
          <a:p>
            <a:pPr lvl="0" algn="just" defTabSz="914400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en-GB" sz="3200" b="1" dirty="0">
                <a:solidFill>
                  <a:prstClr val="black"/>
                </a:solidFill>
              </a:rPr>
              <a:t>Heparin:</a:t>
            </a:r>
          </a:p>
          <a:p>
            <a:pPr marL="274320" indent="-274320" algn="just" defTabSz="914400">
              <a:spcBef>
                <a:spcPts val="600"/>
              </a:spcBef>
              <a:spcAft>
                <a:spcPts val="6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dirty="0">
                <a:solidFill>
                  <a:prstClr val="black"/>
                </a:solidFill>
              </a:rPr>
              <a:t>Heparins are only active when administered </a:t>
            </a:r>
            <a:r>
              <a:rPr lang="en-US" sz="2800" dirty="0">
                <a:solidFill>
                  <a:srgbClr val="FF0000"/>
                </a:solidFill>
              </a:rPr>
              <a:t>parenterally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  <a:p>
            <a:pPr marL="274320" indent="-274320" algn="just" defTabSz="914400">
              <a:spcBef>
                <a:spcPts val="600"/>
              </a:spcBef>
              <a:spcAft>
                <a:spcPts val="6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dirty="0">
                <a:solidFill>
                  <a:prstClr val="black"/>
                </a:solidFill>
              </a:rPr>
              <a:t>The </a:t>
            </a:r>
            <a:r>
              <a:rPr lang="en-US" sz="2800" dirty="0">
                <a:solidFill>
                  <a:srgbClr val="FF0000"/>
                </a:solidFill>
              </a:rPr>
              <a:t>APTT</a:t>
            </a:r>
            <a:r>
              <a:rPr lang="en-US" sz="2800" dirty="0">
                <a:solidFill>
                  <a:prstClr val="black"/>
                </a:solidFill>
              </a:rPr>
              <a:t> is used for routine monitoring of therapeutic doses of </a:t>
            </a:r>
            <a:r>
              <a:rPr lang="en-US" sz="2800" dirty="0">
                <a:solidFill>
                  <a:srgbClr val="FF0000"/>
                </a:solidFill>
              </a:rPr>
              <a:t>UFH</a:t>
            </a:r>
          </a:p>
          <a:p>
            <a:pPr marL="274320" indent="-274320" algn="just" defTabSz="914400">
              <a:spcBef>
                <a:spcPts val="600"/>
              </a:spcBef>
              <a:spcAft>
                <a:spcPts val="6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dirty="0">
                <a:solidFill>
                  <a:prstClr val="black"/>
                </a:solidFill>
              </a:rPr>
              <a:t>Falls in platelet count (&gt;50% compared with baseline) after 5 days of treatment should raise the possibility of heparin-induced thrombocytopenia (</a:t>
            </a:r>
            <a:r>
              <a:rPr lang="en-US" sz="2800" dirty="0">
                <a:solidFill>
                  <a:srgbClr val="FF0000"/>
                </a:solidFill>
              </a:rPr>
              <a:t>HIT</a:t>
            </a:r>
            <a:r>
              <a:rPr lang="en-US" sz="2800" dirty="0">
                <a:solidFill>
                  <a:prstClr val="black"/>
                </a:solidFill>
              </a:rPr>
              <a:t>)</a:t>
            </a:r>
          </a:p>
          <a:p>
            <a:pPr marL="274320" indent="-274320" algn="just" defTabSz="914400">
              <a:spcBef>
                <a:spcPts val="600"/>
              </a:spcBef>
              <a:spcAft>
                <a:spcPts val="6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dirty="0">
                <a:solidFill>
                  <a:prstClr val="black"/>
                </a:solidFill>
              </a:rPr>
              <a:t>Fondaparinux, a synthetic analog of the heparin, is an indirect factor </a:t>
            </a:r>
            <a:r>
              <a:rPr lang="en-US" sz="2800" dirty="0" err="1">
                <a:solidFill>
                  <a:prstClr val="black"/>
                </a:solidFill>
              </a:rPr>
              <a:t>Xa</a:t>
            </a:r>
            <a:r>
              <a:rPr lang="en-US" sz="2800" dirty="0">
                <a:solidFill>
                  <a:prstClr val="black"/>
                </a:solidFill>
              </a:rPr>
              <a:t> inhibitor. Given subcutaneously with a half‐life of 17 hours, it does not require laboratory monitoring.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10670" y="0"/>
            <a:ext cx="63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LO:4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7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3200" y="112926"/>
            <a:ext cx="8686799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en-GB" sz="3200" b="1" dirty="0">
                <a:solidFill>
                  <a:srgbClr val="FF0000"/>
                </a:solidFill>
              </a:rPr>
              <a:t>4- ANTI-COAGULANT THERAPY </a:t>
            </a:r>
          </a:p>
          <a:p>
            <a:pPr lvl="0" algn="just" defTabSz="914400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en-GB" sz="3200" b="1" dirty="0">
                <a:solidFill>
                  <a:prstClr val="black"/>
                </a:solidFill>
              </a:rPr>
              <a:t>Warfarin:</a:t>
            </a:r>
          </a:p>
          <a:p>
            <a:pPr marL="274320" lvl="0" indent="-274320" algn="just" defTabSz="914400">
              <a:spcBef>
                <a:spcPts val="600"/>
              </a:spcBef>
              <a:spcAft>
                <a:spcPts val="12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dirty="0"/>
              <a:t>Warfarin is vitamin K antagonist, that inhibit synthesis of normal FII, FVII</a:t>
            </a:r>
            <a:r>
              <a:rPr lang="en-US" sz="2800" dirty="0"/>
              <a:t>, FIX and FX and so result in anticoagulation.</a:t>
            </a:r>
          </a:p>
          <a:p>
            <a:pPr marL="274320" lvl="0" indent="-274320" algn="just" defTabSz="914400">
              <a:spcBef>
                <a:spcPts val="600"/>
              </a:spcBef>
              <a:spcAft>
                <a:spcPts val="12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dirty="0"/>
              <a:t>Vitamin K is needed for the post-translational modification of the </a:t>
            </a:r>
            <a:r>
              <a:rPr lang="en-GB" sz="2800" dirty="0"/>
              <a:t>vitamin-K-dependent factors </a:t>
            </a:r>
            <a:r>
              <a:rPr lang="en-US" sz="2800" dirty="0"/>
              <a:t>(II, VII, IX, X, protein C and protein S).</a:t>
            </a:r>
          </a:p>
          <a:p>
            <a:pPr marL="274320" indent="-274320" algn="just" defTabSz="914400">
              <a:spcBef>
                <a:spcPts val="600"/>
              </a:spcBef>
              <a:spcAft>
                <a:spcPts val="12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dirty="0"/>
              <a:t>The anticoagulant </a:t>
            </a:r>
            <a:r>
              <a:rPr lang="en-US" sz="2800" dirty="0"/>
              <a:t>effect varies between individuals and over time and needs to be monitored by the International Normalized Ratio (INR).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10670" y="0"/>
            <a:ext cx="63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LO:4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1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510670" y="0"/>
            <a:ext cx="63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LO:4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E8CF03B-8E45-4609-96D7-B0B7C0516E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50" y="1160585"/>
            <a:ext cx="8801100" cy="48530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9157BF8-30E1-459A-B861-2571E1D3A0D3}"/>
              </a:ext>
            </a:extLst>
          </p:cNvPr>
          <p:cNvSpPr/>
          <p:nvPr/>
        </p:nvSpPr>
        <p:spPr>
          <a:xfrm>
            <a:off x="307730" y="17342"/>
            <a:ext cx="71041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WARFARIN THERAPY: RECOMMENDED RANGES FOR INTERNATIONAL NORMALIZED RATIO FOR DIFFERENT CLINICAL INDICATIONS</a:t>
            </a:r>
          </a:p>
        </p:txBody>
      </p:sp>
    </p:spTree>
    <p:extLst>
      <p:ext uri="{BB962C8B-B14F-4D97-AF65-F5344CB8AC3E}">
        <p14:creationId xmlns:p14="http://schemas.microsoft.com/office/powerpoint/2010/main" val="109818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3200" y="121662"/>
            <a:ext cx="8686799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en-GB" sz="3200" b="1" dirty="0">
                <a:solidFill>
                  <a:srgbClr val="FF0000"/>
                </a:solidFill>
              </a:rPr>
              <a:t>4- ANTI-COAGULANT THERAPY</a:t>
            </a:r>
          </a:p>
          <a:p>
            <a:pPr algn="just" defTabSz="914400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en-GB" sz="3200" b="1" dirty="0">
                <a:solidFill>
                  <a:prstClr val="black"/>
                </a:solidFill>
              </a:rPr>
              <a:t>Warfarin:  </a:t>
            </a:r>
            <a:r>
              <a:rPr lang="en-US" sz="2400" b="1" i="1" kern="0" dirty="0" err="1">
                <a:solidFill>
                  <a:srgbClr val="FF0000"/>
                </a:solidFill>
              </a:rPr>
              <a:t>cont</a:t>
            </a:r>
            <a:r>
              <a:rPr lang="en-US" sz="2400" b="1" i="1" kern="0" dirty="0">
                <a:solidFill>
                  <a:srgbClr val="FF0000"/>
                </a:solidFill>
              </a:rPr>
              <a:t>…</a:t>
            </a:r>
            <a:endParaRPr lang="en-GB" sz="2400" b="1" dirty="0">
              <a:solidFill>
                <a:prstClr val="black"/>
              </a:solidFill>
            </a:endParaRPr>
          </a:p>
          <a:p>
            <a:pPr marL="274320" lvl="0" indent="-274320" algn="just" defTabSz="914400">
              <a:lnSpc>
                <a:spcPct val="150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dirty="0"/>
              <a:t>After warfarin is given, factor VII levels fall considerably within 24 hours but prothrombin has a longer plasma half‐life and only falls to 50% of normal at 3 days; </a:t>
            </a:r>
          </a:p>
          <a:p>
            <a:pPr marL="274320" lvl="0" indent="-274320" algn="just" defTabSz="91440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i="1" dirty="0">
                <a:solidFill>
                  <a:schemeClr val="accent1">
                    <a:lumMod val="75000"/>
                  </a:schemeClr>
                </a:solidFill>
              </a:rPr>
              <a:t>so if immediate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anticoagulation is needed, heparin is given initially.</a:t>
            </a:r>
            <a:endParaRPr lang="en-GB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10670" y="0"/>
            <a:ext cx="63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LO:4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8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800" y="152400"/>
            <a:ext cx="8851900" cy="5929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510670" y="0"/>
            <a:ext cx="63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LO:4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624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3200" y="121662"/>
            <a:ext cx="8686799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en-GB" sz="3200" b="1" dirty="0">
                <a:solidFill>
                  <a:srgbClr val="FF0000"/>
                </a:solidFill>
              </a:rPr>
              <a:t>4- ANTI-COAGULANT THERAPY</a:t>
            </a:r>
          </a:p>
          <a:p>
            <a:pPr lvl="0" algn="just" defTabSz="914400">
              <a:spcBef>
                <a:spcPts val="600"/>
              </a:spcBef>
              <a:spcAft>
                <a:spcPts val="1200"/>
              </a:spcAft>
              <a:buClr>
                <a:srgbClr val="727CA3"/>
              </a:buClr>
              <a:buSzPct val="76000"/>
            </a:pPr>
            <a:r>
              <a:rPr lang="en-GB" sz="3200" b="1" dirty="0">
                <a:solidFill>
                  <a:prstClr val="black"/>
                </a:solidFill>
              </a:rPr>
              <a:t>Prophylaxis in general:</a:t>
            </a:r>
          </a:p>
          <a:p>
            <a:pPr marL="274320" lvl="0" indent="-274320" algn="just" defTabSz="914400">
              <a:spcBef>
                <a:spcPts val="600"/>
              </a:spcBef>
              <a:spcAft>
                <a:spcPts val="12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dirty="0"/>
              <a:t>The decision as to whether to continue anticoagulant treatment indefinitely after a first proximal DVT or PE is dependent on the</a:t>
            </a:r>
            <a:r>
              <a:rPr lang="en-US" sz="2800" i="1" dirty="0"/>
              <a:t> </a:t>
            </a:r>
            <a:r>
              <a:rPr lang="en-US" sz="2800" i="1" u="sng" dirty="0"/>
              <a:t>risk of recurrence without continued treatment</a:t>
            </a:r>
            <a:r>
              <a:rPr lang="en-US" sz="2800" u="sng" dirty="0"/>
              <a:t> and </a:t>
            </a:r>
            <a:r>
              <a:rPr lang="en-US" sz="2800" i="1" u="sng" dirty="0"/>
              <a:t>the perceived risk of bleeding on anticoagulation.</a:t>
            </a:r>
          </a:p>
          <a:p>
            <a:pPr marL="274320" lvl="0" indent="-274320" algn="just" defTabSz="914400">
              <a:spcBef>
                <a:spcPts val="600"/>
              </a:spcBef>
              <a:spcAft>
                <a:spcPts val="12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b="1" dirty="0"/>
              <a:t>Long-term anticoagulation is usually given after recurrent unprovoked VTE. </a:t>
            </a:r>
          </a:p>
          <a:p>
            <a:pPr marL="274320" indent="-274320" algn="just" defTabSz="914400">
              <a:spcBef>
                <a:spcPts val="600"/>
              </a:spcBef>
              <a:spcAft>
                <a:spcPts val="12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dirty="0"/>
              <a:t>For patients who receive long-term anticoagulation the risk–benefit ratio of continued treatment should be reassessed at regular intervals.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10670" y="0"/>
            <a:ext cx="63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LO:4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18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3881</TotalTime>
  <Words>1144</Words>
  <Application>Microsoft Office PowerPoint</Application>
  <PresentationFormat>On-screen Show (4:3)</PresentationFormat>
  <Paragraphs>119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Berlin Sans FB Demi</vt:lpstr>
      <vt:lpstr>Calibri</vt:lpstr>
      <vt:lpstr>Calibri Light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rg-adguard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HP</cp:lastModifiedBy>
  <cp:revision>274</cp:revision>
  <dcterms:created xsi:type="dcterms:W3CDTF">2018-09-07T19:06:31Z</dcterms:created>
  <dcterms:modified xsi:type="dcterms:W3CDTF">2021-11-22T15:19:10Z</dcterms:modified>
</cp:coreProperties>
</file>